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8d06d7da4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8d06d7da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8d06d7da4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8d06d7da4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e237e7b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e237e7b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d06d7da4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8d06d7da4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8d06d7da4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8d06d7da4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8d06d7da4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8d06d7da4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fd26cfb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8fd26cfb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8fd26cfb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8fd26cfb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fd26cfb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fd26cfb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3b24d2d1a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83b24d2d1a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d06d7da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8d06d7da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d06d7da4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8d06d7da4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d06d7da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8d06d7da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d06d7da4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8d06d7da4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8d06d7da4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8d06d7da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d06d7da4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d06d7da4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8d06d7da4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8d06d7da4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12.jpg"/><Relationship Id="rId6" Type="http://schemas.openxmlformats.org/officeDocument/2006/relationships/image" Target="../media/image3.jpg"/><Relationship Id="rId7" Type="http://schemas.openxmlformats.org/officeDocument/2006/relationships/image" Target="../media/image21.jpg"/><Relationship Id="rId8"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72125" y="1164025"/>
            <a:ext cx="5232000" cy="15219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800"/>
              </a:spcAft>
              <a:buClr>
                <a:schemeClr val="dk1"/>
              </a:buClr>
              <a:buSzPts val="1100"/>
              <a:buFont typeface="Arial"/>
              <a:buNone/>
            </a:pPr>
            <a:r>
              <a:rPr lang="en" sz="2400"/>
              <a:t>Age Group and Gender Estimation</a:t>
            </a:r>
            <a:endParaRPr sz="3400"/>
          </a:p>
        </p:txBody>
      </p:sp>
      <p:sp>
        <p:nvSpPr>
          <p:cNvPr id="278" name="Google Shape;278;p13"/>
          <p:cNvSpPr txBox="1"/>
          <p:nvPr>
            <p:ph idx="1" type="subTitle"/>
          </p:nvPr>
        </p:nvSpPr>
        <p:spPr>
          <a:xfrm>
            <a:off x="316500" y="3589775"/>
            <a:ext cx="4255500" cy="6954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en" sz="1050">
                <a:latin typeface="Arial"/>
                <a:ea typeface="Arial"/>
                <a:cs typeface="Arial"/>
                <a:sym typeface="Arial"/>
              </a:rPr>
              <a:t>Presented by;</a:t>
            </a:r>
            <a:endParaRPr sz="1050">
              <a:latin typeface="Arial"/>
              <a:ea typeface="Arial"/>
              <a:cs typeface="Arial"/>
              <a:sym typeface="Arial"/>
            </a:endParaRPr>
          </a:p>
          <a:p>
            <a:pPr indent="0" lvl="0" marL="0" rtl="0" algn="l">
              <a:lnSpc>
                <a:spcPct val="115000"/>
              </a:lnSpc>
              <a:spcBef>
                <a:spcPts val="0"/>
              </a:spcBef>
              <a:spcAft>
                <a:spcPts val="0"/>
              </a:spcAft>
              <a:buNone/>
            </a:pPr>
            <a:r>
              <a:rPr lang="en" sz="1050">
                <a:latin typeface="Arial"/>
                <a:ea typeface="Arial"/>
                <a:cs typeface="Arial"/>
                <a:sym typeface="Arial"/>
              </a:rPr>
              <a:t>Yale Li</a:t>
            </a:r>
            <a:endParaRPr sz="1050">
              <a:latin typeface="Arial"/>
              <a:ea typeface="Arial"/>
              <a:cs typeface="Arial"/>
              <a:sym typeface="Arial"/>
            </a:endParaRPr>
          </a:p>
          <a:p>
            <a:pPr indent="0" lvl="0" marL="0" rtl="0" algn="l">
              <a:lnSpc>
                <a:spcPct val="115000"/>
              </a:lnSpc>
              <a:spcBef>
                <a:spcPts val="0"/>
              </a:spcBef>
              <a:spcAft>
                <a:spcPts val="0"/>
              </a:spcAft>
              <a:buNone/>
            </a:pPr>
            <a:r>
              <a:rPr lang="en" sz="1050">
                <a:latin typeface="Arial"/>
                <a:ea typeface="Arial"/>
                <a:cs typeface="Arial"/>
                <a:sym typeface="Arial"/>
              </a:rPr>
              <a:t>Zhong Zheng</a:t>
            </a:r>
            <a:endParaRPr sz="1050">
              <a:latin typeface="Arial"/>
              <a:ea typeface="Arial"/>
              <a:cs typeface="Arial"/>
              <a:sym typeface="Arial"/>
            </a:endParaRPr>
          </a:p>
          <a:p>
            <a:pPr indent="0" lvl="0" marL="0" rtl="0" algn="l">
              <a:spcBef>
                <a:spcPts val="0"/>
              </a:spcBef>
              <a:spcAft>
                <a:spcPts val="0"/>
              </a:spcAft>
              <a:buNone/>
            </a:pPr>
            <a:r>
              <a:t/>
            </a:r>
            <a:endParaRPr sz="1050">
              <a:solidFill>
                <a:schemeClr val="dk2"/>
              </a:solidFill>
              <a:highlight>
                <a:srgbClr val="FFFFFF"/>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598575"/>
            <a:ext cx="7030500" cy="6306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0" lang="en" sz="1500">
                <a:solidFill>
                  <a:srgbClr val="000000"/>
                </a:solidFill>
                <a:highlight>
                  <a:srgbClr val="FFFFFF"/>
                </a:highlight>
                <a:latin typeface="Arial"/>
                <a:ea typeface="Arial"/>
                <a:cs typeface="Arial"/>
                <a:sym typeface="Arial"/>
              </a:rPr>
              <a:t>Data Pre-processing</a:t>
            </a:r>
            <a:endParaRPr b="0" sz="1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48" name="Google Shape;348;p22"/>
          <p:cNvSpPr txBox="1"/>
          <p:nvPr>
            <p:ph idx="1" type="body"/>
          </p:nvPr>
        </p:nvSpPr>
        <p:spPr>
          <a:xfrm>
            <a:off x="1303800" y="1990050"/>
            <a:ext cx="3729000" cy="2483400"/>
          </a:xfrm>
          <a:prstGeom prst="rect">
            <a:avLst/>
          </a:prstGeom>
        </p:spPr>
        <p:txBody>
          <a:bodyPr anchorCtr="0" anchor="t" bIns="91425" lIns="91425" spcFirstLastPara="1" rIns="91425" wrap="square" tIns="91425">
            <a:normAutofit/>
          </a:bodyPr>
          <a:lstStyle/>
          <a:p>
            <a:pPr indent="-292100" lvl="0" marL="457200" rtl="0" algn="just">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Age distribution has a very high variance. That will cause the model to perform well at some particular age groups, in our case, the model might be over-performing in classifying the age group of 0-4 and 24-28. </a:t>
            </a:r>
            <a:endParaRPr sz="1000">
              <a:solidFill>
                <a:srgbClr val="000000"/>
              </a:solidFill>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Also, there is a few age data distributed over age 60. </a:t>
            </a:r>
            <a:endParaRPr sz="10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49" name="Google Shape;349;p22"/>
          <p:cNvPicPr preferRelativeResize="0"/>
          <p:nvPr/>
        </p:nvPicPr>
        <p:blipFill>
          <a:blip r:embed="rId3">
            <a:alphaModFix/>
          </a:blip>
          <a:stretch>
            <a:fillRect/>
          </a:stretch>
        </p:blipFill>
        <p:spPr>
          <a:xfrm>
            <a:off x="5005650" y="1170525"/>
            <a:ext cx="2358800" cy="1930575"/>
          </a:xfrm>
          <a:prstGeom prst="rect">
            <a:avLst/>
          </a:prstGeom>
          <a:noFill/>
          <a:ln>
            <a:noFill/>
          </a:ln>
        </p:spPr>
      </p:pic>
      <p:pic>
        <p:nvPicPr>
          <p:cNvPr id="350" name="Google Shape;350;p22"/>
          <p:cNvPicPr preferRelativeResize="0"/>
          <p:nvPr/>
        </p:nvPicPr>
        <p:blipFill>
          <a:blip r:embed="rId4">
            <a:alphaModFix/>
          </a:blip>
          <a:stretch>
            <a:fillRect/>
          </a:stretch>
        </p:blipFill>
        <p:spPr>
          <a:xfrm>
            <a:off x="5253150" y="3201375"/>
            <a:ext cx="2148225" cy="149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266700" lvl="0" marL="533400" rtl="0" algn="l">
              <a:lnSpc>
                <a:spcPct val="115000"/>
              </a:lnSpc>
              <a:spcBef>
                <a:spcPts val="2000"/>
              </a:spcBef>
              <a:spcAft>
                <a:spcPts val="0"/>
              </a:spcAft>
              <a:buNone/>
            </a:pPr>
            <a:r>
              <a:rPr b="0" lang="en" sz="2000">
                <a:solidFill>
                  <a:srgbClr val="000000"/>
                </a:solidFill>
                <a:latin typeface="Arial"/>
                <a:ea typeface="Arial"/>
                <a:cs typeface="Arial"/>
                <a:sym typeface="Arial"/>
              </a:rPr>
              <a:t>Results and discussion</a:t>
            </a:r>
            <a:endParaRPr b="0" sz="20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pic>
        <p:nvPicPr>
          <p:cNvPr id="356" name="Google Shape;356;p23"/>
          <p:cNvPicPr preferRelativeResize="0"/>
          <p:nvPr/>
        </p:nvPicPr>
        <p:blipFill>
          <a:blip r:embed="rId3">
            <a:alphaModFix/>
          </a:blip>
          <a:stretch>
            <a:fillRect/>
          </a:stretch>
        </p:blipFill>
        <p:spPr>
          <a:xfrm>
            <a:off x="2020300" y="1045988"/>
            <a:ext cx="1827388" cy="1269875"/>
          </a:xfrm>
          <a:prstGeom prst="rect">
            <a:avLst/>
          </a:prstGeom>
          <a:noFill/>
          <a:ln>
            <a:noFill/>
          </a:ln>
        </p:spPr>
      </p:pic>
      <p:pic>
        <p:nvPicPr>
          <p:cNvPr id="357" name="Google Shape;357;p23"/>
          <p:cNvPicPr preferRelativeResize="0"/>
          <p:nvPr/>
        </p:nvPicPr>
        <p:blipFill>
          <a:blip r:embed="rId4">
            <a:alphaModFix/>
          </a:blip>
          <a:stretch>
            <a:fillRect/>
          </a:stretch>
        </p:blipFill>
        <p:spPr>
          <a:xfrm>
            <a:off x="4216150" y="1016287"/>
            <a:ext cx="1912875" cy="1329275"/>
          </a:xfrm>
          <a:prstGeom prst="rect">
            <a:avLst/>
          </a:prstGeom>
          <a:noFill/>
          <a:ln>
            <a:noFill/>
          </a:ln>
        </p:spPr>
      </p:pic>
      <p:pic>
        <p:nvPicPr>
          <p:cNvPr id="358" name="Google Shape;358;p23"/>
          <p:cNvPicPr preferRelativeResize="0"/>
          <p:nvPr/>
        </p:nvPicPr>
        <p:blipFill>
          <a:blip r:embed="rId5">
            <a:alphaModFix/>
          </a:blip>
          <a:stretch>
            <a:fillRect/>
          </a:stretch>
        </p:blipFill>
        <p:spPr>
          <a:xfrm>
            <a:off x="2081928" y="3023675"/>
            <a:ext cx="1704150" cy="1242000"/>
          </a:xfrm>
          <a:prstGeom prst="rect">
            <a:avLst/>
          </a:prstGeom>
          <a:noFill/>
          <a:ln>
            <a:noFill/>
          </a:ln>
        </p:spPr>
      </p:pic>
      <p:pic>
        <p:nvPicPr>
          <p:cNvPr id="359" name="Google Shape;359;p23"/>
          <p:cNvPicPr preferRelativeResize="0"/>
          <p:nvPr/>
        </p:nvPicPr>
        <p:blipFill>
          <a:blip r:embed="rId6">
            <a:alphaModFix/>
          </a:blip>
          <a:stretch>
            <a:fillRect/>
          </a:stretch>
        </p:blipFill>
        <p:spPr>
          <a:xfrm>
            <a:off x="4472475" y="2993950"/>
            <a:ext cx="1787875" cy="1303025"/>
          </a:xfrm>
          <a:prstGeom prst="rect">
            <a:avLst/>
          </a:prstGeom>
          <a:noFill/>
          <a:ln>
            <a:noFill/>
          </a:ln>
        </p:spPr>
      </p:pic>
      <p:pic>
        <p:nvPicPr>
          <p:cNvPr id="360" name="Google Shape;360;p23"/>
          <p:cNvPicPr preferRelativeResize="0"/>
          <p:nvPr/>
        </p:nvPicPr>
        <p:blipFill>
          <a:blip r:embed="rId7">
            <a:alphaModFix/>
          </a:blip>
          <a:stretch>
            <a:fillRect/>
          </a:stretch>
        </p:blipFill>
        <p:spPr>
          <a:xfrm>
            <a:off x="2159400" y="2443800"/>
            <a:ext cx="3481500" cy="451925"/>
          </a:xfrm>
          <a:prstGeom prst="rect">
            <a:avLst/>
          </a:prstGeom>
          <a:noFill/>
          <a:ln>
            <a:noFill/>
          </a:ln>
        </p:spPr>
      </p:pic>
      <p:pic>
        <p:nvPicPr>
          <p:cNvPr id="361" name="Google Shape;361;p23"/>
          <p:cNvPicPr preferRelativeResize="0"/>
          <p:nvPr/>
        </p:nvPicPr>
        <p:blipFill>
          <a:blip r:embed="rId8">
            <a:alphaModFix/>
          </a:blip>
          <a:stretch>
            <a:fillRect/>
          </a:stretch>
        </p:blipFill>
        <p:spPr>
          <a:xfrm>
            <a:off x="2159388" y="4296975"/>
            <a:ext cx="3239075" cy="59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of Program</a:t>
            </a:r>
            <a:endParaRPr/>
          </a:p>
        </p:txBody>
      </p:sp>
      <p:pic>
        <p:nvPicPr>
          <p:cNvPr id="367" name="Google Shape;367;p24"/>
          <p:cNvPicPr preferRelativeResize="0"/>
          <p:nvPr/>
        </p:nvPicPr>
        <p:blipFill>
          <a:blip r:embed="rId3">
            <a:alphaModFix/>
          </a:blip>
          <a:stretch>
            <a:fillRect/>
          </a:stretch>
        </p:blipFill>
        <p:spPr>
          <a:xfrm>
            <a:off x="1435675" y="1545125"/>
            <a:ext cx="4632418" cy="324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a:t>
            </a:r>
            <a:endParaRPr/>
          </a:p>
        </p:txBody>
      </p:sp>
      <p:pic>
        <p:nvPicPr>
          <p:cNvPr id="373" name="Google Shape;373;p25"/>
          <p:cNvPicPr preferRelativeResize="0"/>
          <p:nvPr/>
        </p:nvPicPr>
        <p:blipFill>
          <a:blip r:embed="rId3">
            <a:alphaModFix/>
          </a:blip>
          <a:stretch>
            <a:fillRect/>
          </a:stretch>
        </p:blipFill>
        <p:spPr>
          <a:xfrm>
            <a:off x="5072750" y="1597875"/>
            <a:ext cx="3261546" cy="3240825"/>
          </a:xfrm>
          <a:prstGeom prst="rect">
            <a:avLst/>
          </a:prstGeom>
          <a:noFill/>
          <a:ln>
            <a:noFill/>
          </a:ln>
        </p:spPr>
      </p:pic>
      <p:pic>
        <p:nvPicPr>
          <p:cNvPr id="374" name="Google Shape;374;p25"/>
          <p:cNvPicPr preferRelativeResize="0"/>
          <p:nvPr/>
        </p:nvPicPr>
        <p:blipFill>
          <a:blip r:embed="rId4">
            <a:alphaModFix/>
          </a:blip>
          <a:stretch>
            <a:fillRect/>
          </a:stretch>
        </p:blipFill>
        <p:spPr>
          <a:xfrm>
            <a:off x="1303800" y="1597875"/>
            <a:ext cx="3249082" cy="324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a:t>
            </a:r>
            <a:endParaRPr/>
          </a:p>
        </p:txBody>
      </p:sp>
      <p:pic>
        <p:nvPicPr>
          <p:cNvPr id="380" name="Google Shape;380;p26"/>
          <p:cNvPicPr preferRelativeResize="0"/>
          <p:nvPr/>
        </p:nvPicPr>
        <p:blipFill>
          <a:blip r:embed="rId3">
            <a:alphaModFix/>
          </a:blip>
          <a:stretch>
            <a:fillRect/>
          </a:stretch>
        </p:blipFill>
        <p:spPr>
          <a:xfrm>
            <a:off x="1303800" y="1597875"/>
            <a:ext cx="3240825" cy="3240825"/>
          </a:xfrm>
          <a:prstGeom prst="rect">
            <a:avLst/>
          </a:prstGeom>
          <a:noFill/>
          <a:ln>
            <a:noFill/>
          </a:ln>
        </p:spPr>
      </p:pic>
      <p:pic>
        <p:nvPicPr>
          <p:cNvPr id="381" name="Google Shape;381;p26"/>
          <p:cNvPicPr preferRelativeResize="0"/>
          <p:nvPr/>
        </p:nvPicPr>
        <p:blipFill>
          <a:blip r:embed="rId4">
            <a:alphaModFix/>
          </a:blip>
          <a:stretch>
            <a:fillRect/>
          </a:stretch>
        </p:blipFill>
        <p:spPr>
          <a:xfrm>
            <a:off x="5072725" y="1597875"/>
            <a:ext cx="3261574" cy="3240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a:t>
            </a:r>
            <a:endParaRPr/>
          </a:p>
        </p:txBody>
      </p:sp>
      <p:pic>
        <p:nvPicPr>
          <p:cNvPr id="387" name="Google Shape;387;p27"/>
          <p:cNvPicPr preferRelativeResize="0"/>
          <p:nvPr/>
        </p:nvPicPr>
        <p:blipFill>
          <a:blip r:embed="rId3">
            <a:alphaModFix/>
          </a:blip>
          <a:stretch>
            <a:fillRect/>
          </a:stretch>
        </p:blipFill>
        <p:spPr>
          <a:xfrm>
            <a:off x="1303800" y="1597875"/>
            <a:ext cx="3244055" cy="3240827"/>
          </a:xfrm>
          <a:prstGeom prst="rect">
            <a:avLst/>
          </a:prstGeom>
          <a:noFill/>
          <a:ln>
            <a:noFill/>
          </a:ln>
        </p:spPr>
      </p:pic>
      <p:pic>
        <p:nvPicPr>
          <p:cNvPr id="388" name="Google Shape;388;p27"/>
          <p:cNvPicPr preferRelativeResize="0"/>
          <p:nvPr/>
        </p:nvPicPr>
        <p:blipFill>
          <a:blip r:embed="rId4">
            <a:alphaModFix/>
          </a:blip>
          <a:stretch>
            <a:fillRect/>
          </a:stretch>
        </p:blipFill>
        <p:spPr>
          <a:xfrm>
            <a:off x="5076155" y="1597875"/>
            <a:ext cx="3258156" cy="324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99" name="Google Shape;399;p29"/>
          <p:cNvSpPr txBox="1"/>
          <p:nvPr>
            <p:ph idx="1" type="body"/>
          </p:nvPr>
        </p:nvSpPr>
        <p:spPr>
          <a:xfrm>
            <a:off x="1056750" y="1336375"/>
            <a:ext cx="7030500" cy="3208200"/>
          </a:xfrm>
          <a:prstGeom prst="rect">
            <a:avLst/>
          </a:prstGeom>
        </p:spPr>
        <p:txBody>
          <a:bodyPr anchorCtr="0" anchor="t" bIns="91425" lIns="91425" spcFirstLastPara="1" rIns="91425" wrap="square" tIns="91425">
            <a:normAutofit fontScale="77500" lnSpcReduction="20000"/>
          </a:bodyPr>
          <a:lstStyle/>
          <a:p>
            <a:pPr indent="-287655" lvl="0" marL="457200" rtl="0" algn="just">
              <a:spcBef>
                <a:spcPts val="0"/>
              </a:spcBef>
              <a:spcAft>
                <a:spcPts val="0"/>
              </a:spcAft>
              <a:buClr>
                <a:srgbClr val="000000"/>
              </a:buClr>
              <a:buSzPct val="100000"/>
              <a:buAutoNum type="arabicPeriod"/>
            </a:pPr>
            <a:r>
              <a:rPr lang="en" sz="1200">
                <a:solidFill>
                  <a:srgbClr val="000000"/>
                </a:solidFill>
              </a:rPr>
              <a:t>K. Zhang et al., "Age Group and Gender Estimation in the Wild With Deep RoR Architecture," in IEEE Access, vol. 5, pp. 22492-22503, 2017, doi: 10.1109/ACCESS.2017.2761849.</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“UTKFace | Large Scale Face Dataset.” UTKFace, https://susanqq.github.io/UTKFace/. Accessed 28 Oct. 2022.</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“Face Image Project.” Adience, https://talhassner.github.io/home/projects/Adience/Adience-main.html. Accessed 31 Oct. 2022.</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Tal Hassner, Shai Harel*, Eran Paz* and Roee Enbar, Effective Face Frontalization in Unconstrained Images, IEEE Conf. on Computer Vision and Pattern Recognition (CVPR), Boston, June 2015.</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Keras Team. “About Keras.” Keras: The Python Deep Learning API, https://keras.io/about/. Accessed 27 Oct. 2022.</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eward96. “Age and Gender Prediction on UTKFace | Kaggle.” Kaggle: Your Machine Learning and Data Science Community, Kaggle, 14 Oct. 2022, https://www.kaggle.com/code/eward96/age-and-gender-prediction-on-utkface.</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Razavian, A.S., Azizpour, H., Sullivan, J., &amp; Carlsson, S. (2014). CNN Features Off-the-Shelf: An Astounding Baseline for Recognition. 2014 IEEE Conference on Computer Vision and Pattern Recognition Workshops, 512-519.</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Kwon, Y. H., &amp; Lobo, N. D. V. (1999). Age Classification from Facial Images. Computer Vision and Image Understanding, 74(1), 1–21. https://doi.org/10.1006/cviu.1997.0549.</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Guo, G., Guowang Mu, Fu, Y., &amp; Huang, T. S. (2009). Human age estimation using bio-inspired features. 2009 IEEE Conference on Computer Vision and Pattern Recognition. https://doi.org/10.1109/cvpr.2009.5206681.</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Guodong Guo, Yun Fu, Dyer, C., &amp; Huang, T. (2008). Image-Based Human Age Estimation by Manifold Learning and Locally Adjusted Robust Regression. IEEE Transactions on Image Processing, 17(7), 1178–1188. https://doi.org/10.1109/tip.2008.924280.</a:t>
            </a:r>
            <a:endParaRPr sz="1200">
              <a:solidFill>
                <a:srgbClr val="000000"/>
              </a:solidFill>
            </a:endParaRPr>
          </a:p>
          <a:p>
            <a:pPr indent="-287655" lvl="0" marL="457200" rtl="0" algn="just">
              <a:spcBef>
                <a:spcPts val="0"/>
              </a:spcBef>
              <a:spcAft>
                <a:spcPts val="0"/>
              </a:spcAft>
              <a:buClr>
                <a:srgbClr val="000000"/>
              </a:buClr>
              <a:buSzPct val="100000"/>
              <a:buAutoNum type="arabicPeriod"/>
            </a:pPr>
            <a:r>
              <a:rPr lang="en" sz="1200">
                <a:solidFill>
                  <a:srgbClr val="000000"/>
                </a:solidFill>
              </a:rPr>
              <a:t>Zhang, Ke, et al. "Residual networks of residual networks: Multilevel residual networks." </a:t>
            </a:r>
            <a:r>
              <a:rPr i="1" lang="en" sz="1200">
                <a:solidFill>
                  <a:srgbClr val="000000"/>
                </a:solidFill>
              </a:rPr>
              <a:t>IEEE Transactions on Circuits and Systems for Video Technology</a:t>
            </a:r>
            <a:r>
              <a:rPr lang="en" sz="1200">
                <a:solidFill>
                  <a:srgbClr val="000000"/>
                </a:solidFill>
              </a:rPr>
              <a:t> 28.6 (2017): 1303-1314.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it important?</a:t>
            </a:r>
            <a:endParaRPr/>
          </a:p>
        </p:txBody>
      </p:sp>
      <p:sp>
        <p:nvSpPr>
          <p:cNvPr id="284" name="Google Shape;284;p14"/>
          <p:cNvSpPr txBox="1"/>
          <p:nvPr>
            <p:ph idx="1" type="body"/>
          </p:nvPr>
        </p:nvSpPr>
        <p:spPr>
          <a:xfrm>
            <a:off x="1303800" y="1990050"/>
            <a:ext cx="4048200" cy="1875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200">
                <a:solidFill>
                  <a:srgbClr val="000000"/>
                </a:solidFill>
                <a:latin typeface="Arial"/>
                <a:ea typeface="Arial"/>
                <a:cs typeface="Arial"/>
                <a:sym typeface="Arial"/>
              </a:rPr>
              <a:t>Age and gender, two of the key facial attributes, play very fundamental roles in social interactions, making age and gender estimation from a single face image an important task in intelligent applications, such as access control, human-computer interaction, law enforcement, marketing intelligence, and visual surveillance, etc.</a:t>
            </a:r>
            <a:endParaRPr sz="12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5447650" y="1432550"/>
            <a:ext cx="3391548" cy="2658126"/>
          </a:xfrm>
          <a:prstGeom prst="rect">
            <a:avLst/>
          </a:prstGeom>
          <a:noFill/>
          <a:ln>
            <a:noFill/>
          </a:ln>
        </p:spPr>
      </p:pic>
      <p:sp>
        <p:nvSpPr>
          <p:cNvPr id="286" name="Google Shape;286;p14"/>
          <p:cNvSpPr txBox="1"/>
          <p:nvPr/>
        </p:nvSpPr>
        <p:spPr>
          <a:xfrm>
            <a:off x="4092925" y="4543775"/>
            <a:ext cx="49284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“Age &amp; Gender Detection: Top Use Cases.” </a:t>
            </a:r>
            <a:r>
              <a:rPr i="1" lang="en" sz="700"/>
              <a:t>Cameralyze - No-Code Computer Vision Platform for Visual AI Applications</a:t>
            </a:r>
            <a:r>
              <a:rPr lang="en" sz="700"/>
              <a:t>, https://www.cameralyze.co/blog/age-gender-detection-top-use-cases. Accessed 14 Nov. 2022.</a:t>
            </a:r>
            <a:endParaRPr sz="10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Brief History</a:t>
            </a:r>
            <a:endParaRPr/>
          </a:p>
        </p:txBody>
      </p:sp>
      <p:sp>
        <p:nvSpPr>
          <p:cNvPr id="292" name="Google Shape;292;p15"/>
          <p:cNvSpPr txBox="1"/>
          <p:nvPr>
            <p:ph idx="1" type="body"/>
          </p:nvPr>
        </p:nvSpPr>
        <p:spPr>
          <a:xfrm>
            <a:off x="1303800" y="1990050"/>
            <a:ext cx="7030500" cy="99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200">
                <a:solidFill>
                  <a:srgbClr val="000000"/>
                </a:solidFill>
                <a:latin typeface="Arial"/>
                <a:ea typeface="Arial"/>
                <a:cs typeface="Arial"/>
                <a:sym typeface="Arial"/>
              </a:rPr>
              <a:t>In the past twenty years, human age and gender estimation from face images have benefited tremendously from the evolutionary development in facial analysis. Early methods for age estimation were based on geometric features calculating ratios between different measurements.</a:t>
            </a:r>
            <a:endParaRPr sz="1200">
              <a:solidFill>
                <a:srgbClr val="000000"/>
              </a:solidFill>
              <a:latin typeface="Arial"/>
              <a:ea typeface="Arial"/>
              <a:cs typeface="Arial"/>
              <a:sym typeface="Arial"/>
            </a:endParaRPr>
          </a:p>
        </p:txBody>
      </p:sp>
      <p:pic>
        <p:nvPicPr>
          <p:cNvPr id="293" name="Google Shape;293;p15"/>
          <p:cNvPicPr preferRelativeResize="0"/>
          <p:nvPr/>
        </p:nvPicPr>
        <p:blipFill>
          <a:blip r:embed="rId3">
            <a:alphaModFix/>
          </a:blip>
          <a:stretch>
            <a:fillRect/>
          </a:stretch>
        </p:blipFill>
        <p:spPr>
          <a:xfrm>
            <a:off x="1303800" y="3135250"/>
            <a:ext cx="6532049" cy="1130225"/>
          </a:xfrm>
          <a:prstGeom prst="rect">
            <a:avLst/>
          </a:prstGeom>
          <a:noFill/>
          <a:ln>
            <a:noFill/>
          </a:ln>
        </p:spPr>
      </p:pic>
      <p:sp>
        <p:nvSpPr>
          <p:cNvPr id="294" name="Google Shape;294;p15"/>
          <p:cNvSpPr txBox="1"/>
          <p:nvPr/>
        </p:nvSpPr>
        <p:spPr>
          <a:xfrm>
            <a:off x="1303800" y="4727100"/>
            <a:ext cx="6193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Guo, G., Guowang Mu, Fu, Y., &amp; Huang, T. S. (2009). Human age estimation using bio-inspired features. 2009 IEEE Conference on Computer Vision and Pattern Recognition. https://doi.org/10.1109/cvpr.2009.5206681.</a:t>
            </a:r>
            <a:endParaRPr sz="700">
              <a:latin typeface="Nunito"/>
              <a:ea typeface="Nunito"/>
              <a:cs typeface="Nunito"/>
              <a:sym typeface="Nunito"/>
            </a:endParaRPr>
          </a:p>
        </p:txBody>
      </p:sp>
      <p:sp>
        <p:nvSpPr>
          <p:cNvPr id="295" name="Google Shape;295;p15"/>
          <p:cNvSpPr txBox="1"/>
          <p:nvPr/>
        </p:nvSpPr>
        <p:spPr>
          <a:xfrm>
            <a:off x="3069825" y="4185225"/>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biologically inspired features (BIF)</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Brief History</a:t>
            </a:r>
            <a:endParaRPr/>
          </a:p>
        </p:txBody>
      </p:sp>
      <p:sp>
        <p:nvSpPr>
          <p:cNvPr id="301" name="Google Shape;301;p16"/>
          <p:cNvSpPr txBox="1"/>
          <p:nvPr>
            <p:ph idx="1" type="body"/>
          </p:nvPr>
        </p:nvSpPr>
        <p:spPr>
          <a:xfrm>
            <a:off x="1303800" y="1990050"/>
            <a:ext cx="7030500" cy="99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200">
                <a:solidFill>
                  <a:srgbClr val="000000"/>
                </a:solidFill>
                <a:latin typeface="Arial"/>
                <a:ea typeface="Arial"/>
                <a:cs typeface="Arial"/>
                <a:sym typeface="Arial"/>
              </a:rPr>
              <a:t>Recent researches on Convolutional Neural Networks (CNN) show that CNN model can learn a compact and discriminative feature representation when the size of training data is sufficiently large, so an increasing number of researchers start to use CNN for age and gender estimation.</a:t>
            </a:r>
            <a:endParaRPr sz="1200">
              <a:solidFill>
                <a:srgbClr val="000000"/>
              </a:solidFill>
              <a:latin typeface="Arial"/>
              <a:ea typeface="Arial"/>
              <a:cs typeface="Arial"/>
              <a:sym typeface="Arial"/>
            </a:endParaRPr>
          </a:p>
        </p:txBody>
      </p:sp>
      <p:sp>
        <p:nvSpPr>
          <p:cNvPr id="302" name="Google Shape;302;p16"/>
          <p:cNvSpPr txBox="1"/>
          <p:nvPr/>
        </p:nvSpPr>
        <p:spPr>
          <a:xfrm>
            <a:off x="1303800" y="4727100"/>
            <a:ext cx="6193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X. Wang, R. Guo and C. Kambhamettu, "Deeply-Learned Feature for Age Estimation," 2015 IEEE Winter Conference on Applications of Computer Vision, 2015, pp. 534-541, doi: 10.1109/WACV.2015.77.</a:t>
            </a:r>
            <a:endParaRPr sz="700">
              <a:latin typeface="Nunito"/>
              <a:ea typeface="Nunito"/>
              <a:cs typeface="Nunito"/>
              <a:sym typeface="Nunito"/>
            </a:endParaRPr>
          </a:p>
        </p:txBody>
      </p:sp>
      <p:pic>
        <p:nvPicPr>
          <p:cNvPr id="303" name="Google Shape;303;p16"/>
          <p:cNvPicPr preferRelativeResize="0"/>
          <p:nvPr/>
        </p:nvPicPr>
        <p:blipFill>
          <a:blip r:embed="rId3">
            <a:alphaModFix/>
          </a:blip>
          <a:stretch>
            <a:fillRect/>
          </a:stretch>
        </p:blipFill>
        <p:spPr>
          <a:xfrm>
            <a:off x="1303800" y="3077409"/>
            <a:ext cx="7030501" cy="14621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619300"/>
            <a:ext cx="3268200" cy="97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Architectures</a:t>
            </a:r>
            <a:endParaRPr/>
          </a:p>
          <a:p>
            <a:pPr indent="-388620" lvl="0" marL="457200" rtl="0" algn="l">
              <a:spcBef>
                <a:spcPts val="0"/>
              </a:spcBef>
              <a:spcAft>
                <a:spcPts val="0"/>
              </a:spcAft>
              <a:buSzPct val="100000"/>
              <a:buChar char="-"/>
            </a:pPr>
            <a:r>
              <a:rPr lang="en"/>
              <a:t>VGG</a:t>
            </a:r>
            <a:endParaRPr/>
          </a:p>
        </p:txBody>
      </p:sp>
      <p:pic>
        <p:nvPicPr>
          <p:cNvPr id="309" name="Google Shape;309;p17"/>
          <p:cNvPicPr preferRelativeResize="0"/>
          <p:nvPr/>
        </p:nvPicPr>
        <p:blipFill>
          <a:blip r:embed="rId3">
            <a:alphaModFix/>
          </a:blip>
          <a:stretch>
            <a:fillRect/>
          </a:stretch>
        </p:blipFill>
        <p:spPr>
          <a:xfrm>
            <a:off x="4734975" y="632350"/>
            <a:ext cx="3893551" cy="3878800"/>
          </a:xfrm>
          <a:prstGeom prst="rect">
            <a:avLst/>
          </a:prstGeom>
          <a:noFill/>
          <a:ln>
            <a:noFill/>
          </a:ln>
        </p:spPr>
      </p:pic>
      <p:sp>
        <p:nvSpPr>
          <p:cNvPr id="310" name="Google Shape;310;p17"/>
          <p:cNvSpPr txBox="1"/>
          <p:nvPr/>
        </p:nvSpPr>
        <p:spPr>
          <a:xfrm>
            <a:off x="1303800" y="4727100"/>
            <a:ext cx="6193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Simonyan, Karen, and Andrew Zisserman. "Very deep convolutional networks for large-scale image recognition." arXiv preprint arXiv:1409.1556 (2014).</a:t>
            </a:r>
            <a:endParaRPr sz="700">
              <a:latin typeface="Nunito"/>
              <a:ea typeface="Nunito"/>
              <a:cs typeface="Nunito"/>
              <a:sym typeface="Nunito"/>
            </a:endParaRPr>
          </a:p>
        </p:txBody>
      </p:sp>
      <p:sp>
        <p:nvSpPr>
          <p:cNvPr id="311" name="Google Shape;311;p17"/>
          <p:cNvSpPr txBox="1"/>
          <p:nvPr/>
        </p:nvSpPr>
        <p:spPr>
          <a:xfrm>
            <a:off x="1401575" y="1714500"/>
            <a:ext cx="3170400" cy="143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t>It is widely acknowledged that the performance of CNN-based age and gender estimation relies heavily on the optimization ability of the CNN architecture, where deeper and deeper CNNs have been constructed. </a:t>
            </a:r>
            <a:endParaRPr sz="12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Architectures</a:t>
            </a:r>
            <a:endParaRPr/>
          </a:p>
          <a:p>
            <a:pPr indent="-388620" lvl="0" marL="457200" rtl="0" algn="l">
              <a:spcBef>
                <a:spcPts val="0"/>
              </a:spcBef>
              <a:spcAft>
                <a:spcPts val="0"/>
              </a:spcAft>
              <a:buSzPct val="100000"/>
              <a:buChar char="-"/>
            </a:pPr>
            <a:r>
              <a:rPr lang="en"/>
              <a:t>AlexNet, GoogleNet</a:t>
            </a:r>
            <a:endParaRPr/>
          </a:p>
        </p:txBody>
      </p:sp>
      <p:sp>
        <p:nvSpPr>
          <p:cNvPr id="317" name="Google Shape;317;p18"/>
          <p:cNvSpPr txBox="1"/>
          <p:nvPr/>
        </p:nvSpPr>
        <p:spPr>
          <a:xfrm>
            <a:off x="1067575" y="4479325"/>
            <a:ext cx="6193200" cy="6642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SzPts val="700"/>
              <a:buFont typeface="Nunito"/>
              <a:buAutoNum type="arabicPeriod"/>
            </a:pPr>
            <a:r>
              <a:rPr lang="en" sz="700">
                <a:latin typeface="Nunito"/>
                <a:ea typeface="Nunito"/>
                <a:cs typeface="Nunito"/>
                <a:sym typeface="Nunito"/>
              </a:rPr>
              <a:t>Krizhevsky, A., I. Sutskever, and G. Hinton. "Imagenet classification with deep convolutional networks." Proceedings of the Conference Neural Information Processing Systems (NIPS). Vol. 1097.</a:t>
            </a:r>
            <a:endParaRPr sz="700">
              <a:latin typeface="Nunito"/>
              <a:ea typeface="Nunito"/>
              <a:cs typeface="Nunito"/>
              <a:sym typeface="Nunito"/>
            </a:endParaRPr>
          </a:p>
          <a:p>
            <a:pPr indent="-273050" lvl="0" marL="457200" rtl="0" algn="l">
              <a:lnSpc>
                <a:spcPct val="115000"/>
              </a:lnSpc>
              <a:spcBef>
                <a:spcPts val="0"/>
              </a:spcBef>
              <a:spcAft>
                <a:spcPts val="0"/>
              </a:spcAft>
              <a:buSzPts val="700"/>
              <a:buFont typeface="Nunito"/>
              <a:buAutoNum type="arabicPeriod"/>
            </a:pPr>
            <a:r>
              <a:rPr lang="en" sz="700">
                <a:latin typeface="Nunito"/>
                <a:ea typeface="Nunito"/>
                <a:cs typeface="Nunito"/>
                <a:sym typeface="Nunito"/>
              </a:rPr>
              <a:t>Szegedy, Christian, et al. "Going deeper with convolutions." Proceedings of the IEEE conference on computer vision and pattern recognition. 2015. </a:t>
            </a:r>
            <a:endParaRPr sz="700">
              <a:latin typeface="Nunito"/>
              <a:ea typeface="Nunito"/>
              <a:cs typeface="Nunito"/>
              <a:sym typeface="Nunito"/>
            </a:endParaRPr>
          </a:p>
        </p:txBody>
      </p:sp>
      <p:pic>
        <p:nvPicPr>
          <p:cNvPr id="318" name="Google Shape;318;p18"/>
          <p:cNvPicPr preferRelativeResize="0"/>
          <p:nvPr/>
        </p:nvPicPr>
        <p:blipFill>
          <a:blip r:embed="rId3">
            <a:alphaModFix/>
          </a:blip>
          <a:stretch>
            <a:fillRect/>
          </a:stretch>
        </p:blipFill>
        <p:spPr>
          <a:xfrm>
            <a:off x="2385663" y="1597875"/>
            <a:ext cx="4301225" cy="1437900"/>
          </a:xfrm>
          <a:prstGeom prst="rect">
            <a:avLst/>
          </a:prstGeom>
          <a:noFill/>
          <a:ln>
            <a:noFill/>
          </a:ln>
        </p:spPr>
      </p:pic>
      <p:pic>
        <p:nvPicPr>
          <p:cNvPr id="319" name="Google Shape;319;p18"/>
          <p:cNvPicPr preferRelativeResize="0"/>
          <p:nvPr/>
        </p:nvPicPr>
        <p:blipFill>
          <a:blip r:embed="rId4">
            <a:alphaModFix/>
          </a:blip>
          <a:stretch>
            <a:fillRect/>
          </a:stretch>
        </p:blipFill>
        <p:spPr>
          <a:xfrm rot="5400000">
            <a:off x="3854650" y="1413676"/>
            <a:ext cx="1363250" cy="4687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Architectures</a:t>
            </a:r>
            <a:endParaRPr/>
          </a:p>
          <a:p>
            <a:pPr indent="-388620" lvl="0" marL="457200" rtl="0" algn="l">
              <a:spcBef>
                <a:spcPts val="0"/>
              </a:spcBef>
              <a:spcAft>
                <a:spcPts val="0"/>
              </a:spcAft>
              <a:buSzPct val="100000"/>
              <a:buChar char="-"/>
            </a:pPr>
            <a:r>
              <a:rPr lang="en"/>
              <a:t>ResNet</a:t>
            </a:r>
            <a:endParaRPr/>
          </a:p>
          <a:p>
            <a:pPr indent="0" lvl="0" marL="0" rtl="0" algn="l">
              <a:spcBef>
                <a:spcPts val="0"/>
              </a:spcBef>
              <a:spcAft>
                <a:spcPts val="0"/>
              </a:spcAft>
              <a:buNone/>
            </a:pPr>
            <a:r>
              <a:t/>
            </a:r>
            <a:endParaRPr>
              <a:latin typeface="Nunito"/>
              <a:ea typeface="Nunito"/>
              <a:cs typeface="Nunito"/>
              <a:sym typeface="Nunito"/>
            </a:endParaRPr>
          </a:p>
        </p:txBody>
      </p:sp>
      <p:sp>
        <p:nvSpPr>
          <p:cNvPr id="325" name="Google Shape;325;p19"/>
          <p:cNvSpPr txBox="1"/>
          <p:nvPr/>
        </p:nvSpPr>
        <p:spPr>
          <a:xfrm>
            <a:off x="1303800" y="4727100"/>
            <a:ext cx="6193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He, Kaiming, et al. "Deep residual learning for image recognition." Proceedings of the IEEE conference on computer vision and pattern recognition. 2016.</a:t>
            </a:r>
            <a:endParaRPr sz="700">
              <a:latin typeface="Nunito"/>
              <a:ea typeface="Nunito"/>
              <a:cs typeface="Nunito"/>
              <a:sym typeface="Nunito"/>
            </a:endParaRPr>
          </a:p>
        </p:txBody>
      </p:sp>
      <p:pic>
        <p:nvPicPr>
          <p:cNvPr id="326" name="Google Shape;326;p19"/>
          <p:cNvPicPr preferRelativeResize="0"/>
          <p:nvPr/>
        </p:nvPicPr>
        <p:blipFill>
          <a:blip r:embed="rId3">
            <a:alphaModFix/>
          </a:blip>
          <a:stretch>
            <a:fillRect/>
          </a:stretch>
        </p:blipFill>
        <p:spPr>
          <a:xfrm rot="-5400000">
            <a:off x="3256000" y="-187476"/>
            <a:ext cx="2967275" cy="6537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598575"/>
            <a:ext cx="4594200" cy="12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Residual Networks of Residual Networks (RoR)</a:t>
            </a:r>
            <a:endParaRPr/>
          </a:p>
        </p:txBody>
      </p:sp>
      <p:sp>
        <p:nvSpPr>
          <p:cNvPr id="332" name="Google Shape;332;p20"/>
          <p:cNvSpPr txBox="1"/>
          <p:nvPr>
            <p:ph idx="1" type="body"/>
          </p:nvPr>
        </p:nvSpPr>
        <p:spPr>
          <a:xfrm>
            <a:off x="1303800" y="1990050"/>
            <a:ext cx="3732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r>
              <a:rPr lang="en"/>
              <a:t>dd shortcuts level by level based on residual networks, and achieved the state- of-the-art results</a:t>
            </a:r>
            <a:endParaRPr/>
          </a:p>
        </p:txBody>
      </p:sp>
      <p:sp>
        <p:nvSpPr>
          <p:cNvPr id="333" name="Google Shape;333;p20"/>
          <p:cNvSpPr txBox="1"/>
          <p:nvPr/>
        </p:nvSpPr>
        <p:spPr>
          <a:xfrm>
            <a:off x="1303800" y="4635950"/>
            <a:ext cx="61932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Zhang, Ke, et al. "Residual networks of residual networks: Multilevel residual networks." IEEE Transactions on Circuits and Systems for Video Technology 28.6 (2017): 1303-1314.</a:t>
            </a:r>
            <a:endParaRPr sz="700">
              <a:latin typeface="Nunito"/>
              <a:ea typeface="Nunito"/>
              <a:cs typeface="Nunito"/>
              <a:sym typeface="Nunito"/>
            </a:endParaRPr>
          </a:p>
        </p:txBody>
      </p:sp>
      <p:pic>
        <p:nvPicPr>
          <p:cNvPr id="334" name="Google Shape;334;p20"/>
          <p:cNvPicPr preferRelativeResize="0"/>
          <p:nvPr/>
        </p:nvPicPr>
        <p:blipFill>
          <a:blip r:embed="rId3">
            <a:alphaModFix/>
          </a:blip>
          <a:stretch>
            <a:fillRect/>
          </a:stretch>
        </p:blipFill>
        <p:spPr>
          <a:xfrm>
            <a:off x="6050400" y="152400"/>
            <a:ext cx="2941201" cy="42679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4998000" cy="55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UTKFace</a:t>
            </a:r>
            <a:endParaRPr/>
          </a:p>
        </p:txBody>
      </p:sp>
      <p:sp>
        <p:nvSpPr>
          <p:cNvPr id="340" name="Google Shape;340;p21"/>
          <p:cNvSpPr txBox="1"/>
          <p:nvPr>
            <p:ph idx="1" type="body"/>
          </p:nvPr>
        </p:nvSpPr>
        <p:spPr>
          <a:xfrm>
            <a:off x="1303800" y="1622463"/>
            <a:ext cx="3732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UTKFace dataset is a large-scale face dataset with long age span (range from 0 to 116 years old). The dataset consists of over 20,000 face images with annotations of age, gender, and ethnicity.</a:t>
            </a:r>
            <a:endParaRPr/>
          </a:p>
          <a:p>
            <a:pPr indent="0" lvl="0" marL="0" rtl="0" algn="l">
              <a:spcBef>
                <a:spcPts val="1200"/>
              </a:spcBef>
              <a:spcAft>
                <a:spcPts val="1200"/>
              </a:spcAft>
              <a:buNone/>
            </a:pPr>
            <a:r>
              <a:t/>
            </a:r>
            <a:endParaRPr/>
          </a:p>
        </p:txBody>
      </p:sp>
      <p:sp>
        <p:nvSpPr>
          <p:cNvPr id="341" name="Google Shape;341;p21"/>
          <p:cNvSpPr txBox="1"/>
          <p:nvPr/>
        </p:nvSpPr>
        <p:spPr>
          <a:xfrm>
            <a:off x="1303800" y="4635950"/>
            <a:ext cx="61932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Nunito"/>
                <a:ea typeface="Nunito"/>
                <a:cs typeface="Nunito"/>
                <a:sym typeface="Nunito"/>
              </a:rPr>
              <a:t>“UTKFace | Large Scale Face Dataset.” UTKFace, https://susanqq.github.io/UTKFace/. Accessed 28 Oct. 2022.</a:t>
            </a:r>
            <a:endParaRPr sz="700">
              <a:latin typeface="Nunito"/>
              <a:ea typeface="Nunito"/>
              <a:cs typeface="Nunito"/>
              <a:sym typeface="Nunito"/>
            </a:endParaRPr>
          </a:p>
        </p:txBody>
      </p:sp>
      <p:pic>
        <p:nvPicPr>
          <p:cNvPr id="342" name="Google Shape;342;p21"/>
          <p:cNvPicPr preferRelativeResize="0"/>
          <p:nvPr/>
        </p:nvPicPr>
        <p:blipFill>
          <a:blip r:embed="rId3">
            <a:alphaModFix/>
          </a:blip>
          <a:stretch>
            <a:fillRect/>
          </a:stretch>
        </p:blipFill>
        <p:spPr>
          <a:xfrm>
            <a:off x="5036700" y="1478700"/>
            <a:ext cx="3802500" cy="21861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